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59" r:id="rId6"/>
    <p:sldId id="265" r:id="rId7"/>
    <p:sldId id="260" r:id="rId8"/>
    <p:sldId id="266" r:id="rId9"/>
    <p:sldId id="261" r:id="rId10"/>
    <p:sldId id="267" r:id="rId11"/>
    <p:sldId id="262" r:id="rId12"/>
    <p:sldId id="268" r:id="rId13"/>
    <p:sldId id="263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Proxima Nova" panose="020B0604020202020204" charset="0"/>
      <p:regular r:id="rId19"/>
    </p:embeddedFont>
    <p:embeddedFont>
      <p:font typeface="Proxima Nova Bold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1168" autoAdjust="0"/>
  </p:normalViewPr>
  <p:slideViewPr>
    <p:cSldViewPr>
      <p:cViewPr varScale="1">
        <p:scale>
          <a:sx n="38" d="100"/>
          <a:sy n="38" d="100"/>
        </p:scale>
        <p:origin x="1020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773782">
            <a:off x="-159657" y="-889845"/>
            <a:ext cx="2908421" cy="3965697"/>
          </a:xfrm>
          <a:custGeom>
            <a:avLst/>
            <a:gdLst/>
            <a:ahLst/>
            <a:cxnLst/>
            <a:rect l="l" t="t" r="r" b="b"/>
            <a:pathLst>
              <a:path w="8727258" h="8394035">
                <a:moveTo>
                  <a:pt x="0" y="0"/>
                </a:moveTo>
                <a:lnTo>
                  <a:pt x="8727258" y="0"/>
                </a:lnTo>
                <a:lnTo>
                  <a:pt x="8727258" y="8394036"/>
                </a:lnTo>
                <a:lnTo>
                  <a:pt x="0" y="83940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s-Latn-BA" dirty="0"/>
          </a:p>
        </p:txBody>
      </p:sp>
      <p:sp>
        <p:nvSpPr>
          <p:cNvPr id="3" name="Freeform 3"/>
          <p:cNvSpPr/>
          <p:nvPr/>
        </p:nvSpPr>
        <p:spPr>
          <a:xfrm rot="-2500603">
            <a:off x="14799800" y="6975645"/>
            <a:ext cx="2835998" cy="3041195"/>
          </a:xfrm>
          <a:custGeom>
            <a:avLst/>
            <a:gdLst/>
            <a:ahLst/>
            <a:cxnLst/>
            <a:rect l="l" t="t" r="r" b="b"/>
            <a:pathLst>
              <a:path w="6462252" h="6286009">
                <a:moveTo>
                  <a:pt x="0" y="0"/>
                </a:moveTo>
                <a:lnTo>
                  <a:pt x="6462252" y="0"/>
                </a:lnTo>
                <a:lnTo>
                  <a:pt x="6462252" y="6286008"/>
                </a:lnTo>
                <a:lnTo>
                  <a:pt x="0" y="62860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2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s-Latn-BA" dirty="0"/>
          </a:p>
        </p:txBody>
      </p:sp>
      <p:sp>
        <p:nvSpPr>
          <p:cNvPr id="4" name="Freeform 4"/>
          <p:cNvSpPr/>
          <p:nvPr/>
        </p:nvSpPr>
        <p:spPr>
          <a:xfrm>
            <a:off x="228600" y="7300012"/>
            <a:ext cx="5724193" cy="2986988"/>
          </a:xfrm>
          <a:custGeom>
            <a:avLst/>
            <a:gdLst/>
            <a:ahLst/>
            <a:cxnLst/>
            <a:rect l="l" t="t" r="r" b="b"/>
            <a:pathLst>
              <a:path w="5724193" h="2986988">
                <a:moveTo>
                  <a:pt x="0" y="0"/>
                </a:moveTo>
                <a:lnTo>
                  <a:pt x="5724193" y="0"/>
                </a:lnTo>
                <a:lnTo>
                  <a:pt x="5724193" y="2986988"/>
                </a:lnTo>
                <a:lnTo>
                  <a:pt x="0" y="29869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s-Latn-BA"/>
          </a:p>
        </p:txBody>
      </p:sp>
      <p:sp>
        <p:nvSpPr>
          <p:cNvPr id="5" name="Freeform 5"/>
          <p:cNvSpPr/>
          <p:nvPr/>
        </p:nvSpPr>
        <p:spPr>
          <a:xfrm>
            <a:off x="16842826" y="197784"/>
            <a:ext cx="1196367" cy="1196367"/>
          </a:xfrm>
          <a:custGeom>
            <a:avLst/>
            <a:gdLst/>
            <a:ahLst/>
            <a:cxnLst/>
            <a:rect l="l" t="t" r="r" b="b"/>
            <a:pathLst>
              <a:path w="1196367" h="1196367">
                <a:moveTo>
                  <a:pt x="0" y="0"/>
                </a:moveTo>
                <a:lnTo>
                  <a:pt x="1196366" y="0"/>
                </a:lnTo>
                <a:lnTo>
                  <a:pt x="1196366" y="1196366"/>
                </a:lnTo>
                <a:lnTo>
                  <a:pt x="0" y="11963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7000"/>
            </a:blip>
            <a:stretch>
              <a:fillRect/>
            </a:stretch>
          </a:blipFill>
        </p:spPr>
        <p:txBody>
          <a:bodyPr/>
          <a:lstStyle/>
          <a:p>
            <a:endParaRPr lang="bs-Latn-BA"/>
          </a:p>
        </p:txBody>
      </p:sp>
      <p:sp>
        <p:nvSpPr>
          <p:cNvPr id="6" name="TextBox 6"/>
          <p:cNvSpPr txBox="1"/>
          <p:nvPr/>
        </p:nvSpPr>
        <p:spPr>
          <a:xfrm>
            <a:off x="3090696" y="1790757"/>
            <a:ext cx="13312728" cy="3529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74"/>
              </a:lnSpc>
            </a:pPr>
            <a:r>
              <a:rPr lang="bs-Latn-BA" sz="7499" spc="74" dirty="0">
                <a:solidFill>
                  <a:srgbClr val="1C7378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ELEKTROLITNI DISBALANS I POREMEĆAJI ACIDOBAZNOG STATUSA</a:t>
            </a:r>
            <a:endParaRPr lang="en-US" sz="7499" spc="74" dirty="0">
              <a:solidFill>
                <a:srgbClr val="1C7378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324600" y="5905500"/>
            <a:ext cx="8057260" cy="2089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24"/>
              </a:lnSpc>
            </a:pPr>
            <a:r>
              <a:rPr lang="bs-Latn-BA" sz="3600" dirty="0">
                <a:solidFill>
                  <a:srgbClr val="1C7378"/>
                </a:solidFill>
                <a:latin typeface="Proxima Nova"/>
                <a:ea typeface="Proxima Nova"/>
                <a:cs typeface="Proxima Nova"/>
                <a:sym typeface="Proxima Nova"/>
              </a:rPr>
              <a:t>Dr Minela Bećirović, </a:t>
            </a:r>
          </a:p>
          <a:p>
            <a:pPr>
              <a:lnSpc>
                <a:spcPts val="5624"/>
              </a:lnSpc>
            </a:pPr>
            <a:r>
              <a:rPr lang="bs-Latn-BA" sz="3600" dirty="0">
                <a:solidFill>
                  <a:srgbClr val="1C7378"/>
                </a:solidFill>
                <a:latin typeface="Proxima Nova"/>
                <a:ea typeface="Proxima Nova"/>
                <a:cs typeface="Proxima Nova"/>
                <a:sym typeface="Proxima Nova"/>
              </a:rPr>
              <a:t>specijalista interne medicine, </a:t>
            </a:r>
          </a:p>
          <a:p>
            <a:pPr>
              <a:lnSpc>
                <a:spcPts val="5624"/>
              </a:lnSpc>
            </a:pPr>
            <a:r>
              <a:rPr lang="bs-Latn-BA" sz="3600" dirty="0">
                <a:solidFill>
                  <a:srgbClr val="1C7378"/>
                </a:solidFill>
                <a:latin typeface="Proxima Nova"/>
                <a:ea typeface="Proxima Nova"/>
                <a:cs typeface="Proxima Nova"/>
                <a:sym typeface="Proxima Nova"/>
              </a:rPr>
              <a:t>Klinika za interne bolesti, UKC Tuzla</a:t>
            </a:r>
            <a:endParaRPr lang="en-US" sz="3600" dirty="0">
              <a:solidFill>
                <a:srgbClr val="1C7378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0AEE02-2792-2143-658C-AC90DF61E78F}"/>
              </a:ext>
            </a:extLst>
          </p:cNvPr>
          <p:cNvSpPr txBox="1"/>
          <p:nvPr/>
        </p:nvSpPr>
        <p:spPr>
          <a:xfrm>
            <a:off x="7737243" y="9267083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400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Zenica, 29.09.2024. godine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4389" y="-16329"/>
            <a:ext cx="18482389" cy="10303330"/>
            <a:chOff x="0" y="0"/>
            <a:chExt cx="8012451" cy="461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12451" cy="4616105"/>
            </a:xfrm>
            <a:custGeom>
              <a:avLst/>
              <a:gdLst/>
              <a:ahLst/>
              <a:cxnLst/>
              <a:rect l="l" t="t" r="r" b="b"/>
              <a:pathLst>
                <a:path w="8012451" h="4616105">
                  <a:moveTo>
                    <a:pt x="0" y="0"/>
                  </a:moveTo>
                  <a:lnTo>
                    <a:pt x="8012451" y="0"/>
                  </a:lnTo>
                  <a:lnTo>
                    <a:pt x="8012451" y="4616105"/>
                  </a:lnTo>
                  <a:lnTo>
                    <a:pt x="0" y="4616105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bs-Latn-BA" dirty="0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3276600" y="476506"/>
            <a:ext cx="14325600" cy="1012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99"/>
              </a:lnSpc>
            </a:pPr>
            <a:r>
              <a:rPr lang="bs-Latn-BA" sz="6799" spc="67" dirty="0">
                <a:solidFill>
                  <a:srgbClr val="1C7378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HIPOKALEMIJA – TRETMAN</a:t>
            </a:r>
            <a:endParaRPr lang="en-US" sz="6799" spc="67" dirty="0">
              <a:solidFill>
                <a:srgbClr val="1C7378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1196367" cy="1196367"/>
          </a:xfrm>
          <a:custGeom>
            <a:avLst/>
            <a:gdLst/>
            <a:ahLst/>
            <a:cxnLst/>
            <a:rect l="l" t="t" r="r" b="b"/>
            <a:pathLst>
              <a:path w="1196367" h="1196367">
                <a:moveTo>
                  <a:pt x="0" y="0"/>
                </a:moveTo>
                <a:lnTo>
                  <a:pt x="1196367" y="0"/>
                </a:lnTo>
                <a:lnTo>
                  <a:pt x="1196367" y="1196367"/>
                </a:lnTo>
                <a:lnTo>
                  <a:pt x="0" y="11963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</a:blip>
            <a:stretch>
              <a:fillRect/>
            </a:stretch>
          </a:blipFill>
        </p:spPr>
        <p:txBody>
          <a:bodyPr/>
          <a:lstStyle/>
          <a:p>
            <a:endParaRPr lang="bs-Latn-B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50A3AD-A390-478B-0994-92718C762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00" y="1780661"/>
            <a:ext cx="6019800" cy="2777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C8EF42-E841-4401-D8B5-B8DDCA7E9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200" y="4819650"/>
            <a:ext cx="6019800" cy="23128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0CDA7E-3E0D-A908-6975-9AB2A50813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956" y="7376790"/>
            <a:ext cx="7277100" cy="26574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D6B89E-7A68-75AF-1479-A0D7890D2A44}"/>
              </a:ext>
            </a:extLst>
          </p:cNvPr>
          <p:cNvSpPr txBox="1"/>
          <p:nvPr/>
        </p:nvSpPr>
        <p:spPr>
          <a:xfrm>
            <a:off x="8144588" y="1981349"/>
            <a:ext cx="9686211" cy="7940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bs-Latn-BA" sz="3000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Povećana amplituda P vala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bs-Latn-BA" sz="3000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Produljenje PR intervala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bs-Latn-BA" sz="3000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ST depresija i inverzija T vala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bs-Latn-BA" sz="3000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Izraženi U valovi (= dug QU interval)</a:t>
            </a:r>
          </a:p>
          <a:p>
            <a:endParaRPr lang="bs-Latn-BA" sz="3000" dirty="0">
              <a:solidFill>
                <a:schemeClr val="accent5">
                  <a:lumMod val="75000"/>
                </a:schemeClr>
              </a:solidFill>
              <a:latin typeface="Proxima Nova" panose="020B0604020202020204" charset="0"/>
            </a:endParaRPr>
          </a:p>
          <a:p>
            <a:r>
              <a:rPr lang="bs-Latn-BA" sz="3000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S pogoršanjem hipokalemije...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bs-Latn-BA" sz="3000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Česte supraventrikularne i ventrikularne ektopije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bs-Latn-BA" sz="3000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Supraventrikularne tahiaritmije: AF, atrijalno lepršanje, atrijalna tahikardija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bs-Latn-BA" sz="3000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Mogućnost razvoja po život opasnih ventrikularnih aritmija, npr. VT, VF i Torsades de Pointes</a:t>
            </a:r>
          </a:p>
          <a:p>
            <a:endParaRPr lang="bs-Latn-BA" sz="3000" dirty="0">
              <a:solidFill>
                <a:schemeClr val="accent5">
                  <a:lumMod val="75000"/>
                </a:schemeClr>
              </a:solidFill>
              <a:latin typeface="Proxima Nova" panose="020B0604020202020204" charset="0"/>
            </a:endParaRPr>
          </a:p>
          <a:p>
            <a:r>
              <a:rPr lang="bs-Latn-BA" sz="3000" b="1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Teška hipokalemija K&lt;2.5 mmol/l zahtjeva parenteralnu nadoknadu 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bs-Latn-BA" sz="3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roxima Nova" panose="020B0604020202020204" charset="0"/>
              </a:rPr>
              <a:t>10-20 mEq/h na perifernu venu, na centralnu do 40 mEq/h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bs-Latn-BA" sz="3000" dirty="0">
                <a:solidFill>
                  <a:schemeClr val="accent2">
                    <a:lumMod val="60000"/>
                    <a:lumOff val="40000"/>
                  </a:schemeClr>
                </a:solidFill>
                <a:latin typeface="Proxima Nova" panose="020B0604020202020204" charset="0"/>
              </a:rPr>
              <a:t>Maksimalna doza 60 mEq/h</a:t>
            </a:r>
          </a:p>
        </p:txBody>
      </p:sp>
    </p:spTree>
    <p:extLst>
      <p:ext uri="{BB962C8B-B14F-4D97-AF65-F5344CB8AC3E}">
        <p14:creationId xmlns:p14="http://schemas.microsoft.com/office/powerpoint/2010/main" val="338424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4389" y="-16329"/>
            <a:ext cx="18482389" cy="10303330"/>
            <a:chOff x="0" y="0"/>
            <a:chExt cx="8012451" cy="461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12451" cy="4616105"/>
            </a:xfrm>
            <a:custGeom>
              <a:avLst/>
              <a:gdLst/>
              <a:ahLst/>
              <a:cxnLst/>
              <a:rect l="l" t="t" r="r" b="b"/>
              <a:pathLst>
                <a:path w="8012451" h="4616105">
                  <a:moveTo>
                    <a:pt x="0" y="0"/>
                  </a:moveTo>
                  <a:lnTo>
                    <a:pt x="8012451" y="0"/>
                  </a:lnTo>
                  <a:lnTo>
                    <a:pt x="8012451" y="4616105"/>
                  </a:lnTo>
                  <a:lnTo>
                    <a:pt x="0" y="4616105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bs-Latn-BA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503183" y="598183"/>
            <a:ext cx="14478000" cy="1012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99"/>
              </a:lnSpc>
            </a:pPr>
            <a:r>
              <a:rPr lang="bs-Latn-BA" sz="6799" spc="67" dirty="0">
                <a:solidFill>
                  <a:srgbClr val="1C7378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HIPERKALCEMIJA Ca&gt; 2.5 mmol/L</a:t>
            </a:r>
            <a:endParaRPr lang="en-US" sz="6799" spc="67" dirty="0">
              <a:solidFill>
                <a:srgbClr val="1C7378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1196367" cy="1196367"/>
          </a:xfrm>
          <a:custGeom>
            <a:avLst/>
            <a:gdLst/>
            <a:ahLst/>
            <a:cxnLst/>
            <a:rect l="l" t="t" r="r" b="b"/>
            <a:pathLst>
              <a:path w="1196367" h="1196367">
                <a:moveTo>
                  <a:pt x="0" y="0"/>
                </a:moveTo>
                <a:lnTo>
                  <a:pt x="1196367" y="0"/>
                </a:lnTo>
                <a:lnTo>
                  <a:pt x="1196367" y="1196367"/>
                </a:lnTo>
                <a:lnTo>
                  <a:pt x="0" y="11963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</a:blip>
            <a:stretch>
              <a:fillRect/>
            </a:stretch>
          </a:blipFill>
        </p:spPr>
        <p:txBody>
          <a:bodyPr/>
          <a:lstStyle/>
          <a:p>
            <a:endParaRPr lang="bs-Latn-B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9A5083-AA95-316F-3621-A3792846F7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974"/>
          <a:stretch/>
        </p:blipFill>
        <p:spPr>
          <a:xfrm>
            <a:off x="2209800" y="1884973"/>
            <a:ext cx="5804429" cy="81865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747B62-4083-F727-F0E6-C48B9A508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800" y="2691046"/>
            <a:ext cx="8868066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57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195" y="0"/>
            <a:ext cx="18482389" cy="10303330"/>
            <a:chOff x="0" y="0"/>
            <a:chExt cx="8012451" cy="461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12451" cy="4616105"/>
            </a:xfrm>
            <a:custGeom>
              <a:avLst/>
              <a:gdLst/>
              <a:ahLst/>
              <a:cxnLst/>
              <a:rect l="l" t="t" r="r" b="b"/>
              <a:pathLst>
                <a:path w="8012451" h="4616105">
                  <a:moveTo>
                    <a:pt x="0" y="0"/>
                  </a:moveTo>
                  <a:lnTo>
                    <a:pt x="8012451" y="0"/>
                  </a:lnTo>
                  <a:lnTo>
                    <a:pt x="8012451" y="4616105"/>
                  </a:lnTo>
                  <a:lnTo>
                    <a:pt x="0" y="4616105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bs-Latn-BA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3581400" y="466829"/>
            <a:ext cx="14478000" cy="1012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99"/>
              </a:lnSpc>
            </a:pPr>
            <a:r>
              <a:rPr lang="bs-Latn-BA" sz="6799" spc="67" dirty="0">
                <a:solidFill>
                  <a:srgbClr val="1C7378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HIPERKALCEMIJA TRETMAN</a:t>
            </a:r>
            <a:endParaRPr lang="en-US" sz="6799" spc="67" dirty="0">
              <a:solidFill>
                <a:srgbClr val="1C7378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1196367" cy="1196367"/>
          </a:xfrm>
          <a:custGeom>
            <a:avLst/>
            <a:gdLst/>
            <a:ahLst/>
            <a:cxnLst/>
            <a:rect l="l" t="t" r="r" b="b"/>
            <a:pathLst>
              <a:path w="1196367" h="1196367">
                <a:moveTo>
                  <a:pt x="0" y="0"/>
                </a:moveTo>
                <a:lnTo>
                  <a:pt x="1196367" y="0"/>
                </a:lnTo>
                <a:lnTo>
                  <a:pt x="1196367" y="1196367"/>
                </a:lnTo>
                <a:lnTo>
                  <a:pt x="0" y="11963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</a:blip>
            <a:stretch>
              <a:fillRect/>
            </a:stretch>
          </a:blipFill>
        </p:spPr>
        <p:txBody>
          <a:bodyPr/>
          <a:lstStyle/>
          <a:p>
            <a:endParaRPr lang="bs-Latn-B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E7D09F-9ED6-F506-19E0-90B47501D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866900"/>
            <a:ext cx="7667625" cy="790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90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4389" y="-16329"/>
            <a:ext cx="18482389" cy="10303330"/>
            <a:chOff x="0" y="0"/>
            <a:chExt cx="8012451" cy="461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12451" cy="4616105"/>
            </a:xfrm>
            <a:custGeom>
              <a:avLst/>
              <a:gdLst/>
              <a:ahLst/>
              <a:cxnLst/>
              <a:rect l="l" t="t" r="r" b="b"/>
              <a:pathLst>
                <a:path w="8012451" h="4616105">
                  <a:moveTo>
                    <a:pt x="0" y="0"/>
                  </a:moveTo>
                  <a:lnTo>
                    <a:pt x="8012451" y="0"/>
                  </a:lnTo>
                  <a:lnTo>
                    <a:pt x="8012451" y="4616105"/>
                  </a:lnTo>
                  <a:lnTo>
                    <a:pt x="0" y="4616105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bs-Latn-BA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3448156" y="376455"/>
            <a:ext cx="13315844" cy="1012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99"/>
              </a:lnSpc>
            </a:pPr>
            <a:r>
              <a:rPr lang="bs-Latn-BA" sz="6799" spc="67" dirty="0">
                <a:solidFill>
                  <a:srgbClr val="1C7378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HIPOKALCEMIJA Ca&lt;2 mmol/L</a:t>
            </a:r>
            <a:endParaRPr lang="en-US" sz="6799" spc="67" dirty="0">
              <a:solidFill>
                <a:srgbClr val="1C7378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1196367" cy="1196367"/>
          </a:xfrm>
          <a:custGeom>
            <a:avLst/>
            <a:gdLst/>
            <a:ahLst/>
            <a:cxnLst/>
            <a:rect l="l" t="t" r="r" b="b"/>
            <a:pathLst>
              <a:path w="1196367" h="1196367">
                <a:moveTo>
                  <a:pt x="0" y="0"/>
                </a:moveTo>
                <a:lnTo>
                  <a:pt x="1196367" y="0"/>
                </a:lnTo>
                <a:lnTo>
                  <a:pt x="1196367" y="1196367"/>
                </a:lnTo>
                <a:lnTo>
                  <a:pt x="0" y="11963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</a:blip>
            <a:stretch>
              <a:fillRect/>
            </a:stretch>
          </a:blipFill>
        </p:spPr>
        <p:txBody>
          <a:bodyPr/>
          <a:lstStyle/>
          <a:p>
            <a:endParaRPr lang="bs-Latn-B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D8C181-D5F4-6E24-3267-D05D5C8CD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593" y="2247900"/>
            <a:ext cx="4921100" cy="7381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1EC5D4-E436-897C-70FB-610D5FA295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2247900"/>
            <a:ext cx="10771410" cy="73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264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4389" y="-16329"/>
            <a:ext cx="18482389" cy="10303330"/>
            <a:chOff x="0" y="0"/>
            <a:chExt cx="8012451" cy="461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12451" cy="4616105"/>
            </a:xfrm>
            <a:custGeom>
              <a:avLst/>
              <a:gdLst/>
              <a:ahLst/>
              <a:cxnLst/>
              <a:rect l="l" t="t" r="r" b="b"/>
              <a:pathLst>
                <a:path w="8012451" h="4616105">
                  <a:moveTo>
                    <a:pt x="0" y="0"/>
                  </a:moveTo>
                  <a:lnTo>
                    <a:pt x="8012451" y="0"/>
                  </a:lnTo>
                  <a:lnTo>
                    <a:pt x="8012451" y="4616105"/>
                  </a:lnTo>
                  <a:lnTo>
                    <a:pt x="0" y="4616105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bs-Latn-BA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390756" y="376455"/>
            <a:ext cx="16592444" cy="2102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99"/>
              </a:lnSpc>
            </a:pPr>
            <a:r>
              <a:rPr lang="bs-Latn-BA" sz="6799" spc="67" dirty="0">
                <a:solidFill>
                  <a:srgbClr val="1C7378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POREMEĆAJI ACIDOBAZNE RAVNOTEŽE</a:t>
            </a:r>
            <a:endParaRPr lang="en-US" sz="6799" spc="67" dirty="0">
              <a:solidFill>
                <a:srgbClr val="1C7378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1196367" cy="1196367"/>
          </a:xfrm>
          <a:custGeom>
            <a:avLst/>
            <a:gdLst/>
            <a:ahLst/>
            <a:cxnLst/>
            <a:rect l="l" t="t" r="r" b="b"/>
            <a:pathLst>
              <a:path w="1196367" h="1196367">
                <a:moveTo>
                  <a:pt x="0" y="0"/>
                </a:moveTo>
                <a:lnTo>
                  <a:pt x="1196367" y="0"/>
                </a:lnTo>
                <a:lnTo>
                  <a:pt x="1196367" y="1196367"/>
                </a:lnTo>
                <a:lnTo>
                  <a:pt x="0" y="11963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</a:blip>
            <a:stretch>
              <a:fillRect/>
            </a:stretch>
          </a:blipFill>
        </p:spPr>
        <p:txBody>
          <a:bodyPr/>
          <a:lstStyle/>
          <a:p>
            <a:endParaRPr lang="bs-Latn-B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7F1952-EEDF-1593-2B50-79A22C0827C4}"/>
              </a:ext>
            </a:extLst>
          </p:cNvPr>
          <p:cNvSpPr txBox="1"/>
          <p:nvPr/>
        </p:nvSpPr>
        <p:spPr>
          <a:xfrm>
            <a:off x="1390756" y="3695700"/>
            <a:ext cx="1604211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bs-Latn-BA" sz="3600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Acidobazne poremećaje karakteriziraju promjene u koncentraciji vodikovih iona (H+) u tijelu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bs-Latn-BA" sz="3600" b="1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Acidoza: abnormalno nizak pH krvi (pH &lt; 7,35)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bs-Latn-BA" sz="3600" b="1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Alkaloza: abnormalno visok pH u krvi (pH &gt; 7,45)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bs-Latn-BA" sz="3600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Respiratorna i metabolička acidodoza i alkaloza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bs-Latn-BA" sz="3600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U praksi u urgentnom prijemu </a:t>
            </a:r>
            <a:r>
              <a:rPr lang="bs-Latn-BA" sz="3600" b="1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najčešće se susreće metabolička i respiratorna acidoza</a:t>
            </a:r>
          </a:p>
        </p:txBody>
      </p:sp>
    </p:spTree>
    <p:extLst>
      <p:ext uri="{BB962C8B-B14F-4D97-AF65-F5344CB8AC3E}">
        <p14:creationId xmlns:p14="http://schemas.microsoft.com/office/powerpoint/2010/main" val="436057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4389" y="-16329"/>
            <a:ext cx="18482389" cy="10303330"/>
            <a:chOff x="0" y="0"/>
            <a:chExt cx="8012451" cy="461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12451" cy="4616105"/>
            </a:xfrm>
            <a:custGeom>
              <a:avLst/>
              <a:gdLst/>
              <a:ahLst/>
              <a:cxnLst/>
              <a:rect l="l" t="t" r="r" b="b"/>
              <a:pathLst>
                <a:path w="8012451" h="4616105">
                  <a:moveTo>
                    <a:pt x="0" y="0"/>
                  </a:moveTo>
                  <a:lnTo>
                    <a:pt x="8012451" y="0"/>
                  </a:lnTo>
                  <a:lnTo>
                    <a:pt x="8012451" y="4616105"/>
                  </a:lnTo>
                  <a:lnTo>
                    <a:pt x="0" y="4616105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bs-Latn-BA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3448156" y="376455"/>
            <a:ext cx="13315844" cy="1012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99"/>
              </a:lnSpc>
            </a:pPr>
            <a:r>
              <a:rPr lang="bs-Latn-BA" sz="6799" spc="67" dirty="0">
                <a:solidFill>
                  <a:srgbClr val="1C7378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METABOLIČKA ACIDOZA</a:t>
            </a:r>
            <a:endParaRPr lang="en-US" sz="6799" spc="67" dirty="0">
              <a:solidFill>
                <a:srgbClr val="1C7378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1196367" cy="1196367"/>
          </a:xfrm>
          <a:custGeom>
            <a:avLst/>
            <a:gdLst/>
            <a:ahLst/>
            <a:cxnLst/>
            <a:rect l="l" t="t" r="r" b="b"/>
            <a:pathLst>
              <a:path w="1196367" h="1196367">
                <a:moveTo>
                  <a:pt x="0" y="0"/>
                </a:moveTo>
                <a:lnTo>
                  <a:pt x="1196367" y="0"/>
                </a:lnTo>
                <a:lnTo>
                  <a:pt x="1196367" y="1196367"/>
                </a:lnTo>
                <a:lnTo>
                  <a:pt x="0" y="11963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</a:blip>
            <a:stretch>
              <a:fillRect/>
            </a:stretch>
          </a:blipFill>
        </p:spPr>
        <p:txBody>
          <a:bodyPr/>
          <a:lstStyle/>
          <a:p>
            <a:endParaRPr lang="bs-Latn-B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BC7389-CE61-E572-D8C3-3BB31089A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6078" y="3013943"/>
            <a:ext cx="7868163" cy="42427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04360A-C8CC-CA20-B737-ADA25187F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500" y="2696936"/>
            <a:ext cx="8664608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72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4389" y="-16329"/>
            <a:ext cx="18482389" cy="10303330"/>
            <a:chOff x="0" y="0"/>
            <a:chExt cx="8012451" cy="461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12451" cy="4616105"/>
            </a:xfrm>
            <a:custGeom>
              <a:avLst/>
              <a:gdLst/>
              <a:ahLst/>
              <a:cxnLst/>
              <a:rect l="l" t="t" r="r" b="b"/>
              <a:pathLst>
                <a:path w="8012451" h="4616105">
                  <a:moveTo>
                    <a:pt x="0" y="0"/>
                  </a:moveTo>
                  <a:lnTo>
                    <a:pt x="8012451" y="0"/>
                  </a:lnTo>
                  <a:lnTo>
                    <a:pt x="8012451" y="4616105"/>
                  </a:lnTo>
                  <a:lnTo>
                    <a:pt x="0" y="4616105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bs-Latn-BA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3448156" y="376455"/>
            <a:ext cx="13315844" cy="1012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99"/>
              </a:lnSpc>
            </a:pPr>
            <a:r>
              <a:rPr lang="bs-Latn-BA" sz="6799" spc="67" dirty="0">
                <a:solidFill>
                  <a:srgbClr val="1C7378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RESPIRATORNA ACIDOZA</a:t>
            </a:r>
            <a:endParaRPr lang="en-US" sz="6799" spc="67" dirty="0">
              <a:solidFill>
                <a:srgbClr val="1C7378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1196367" cy="1196367"/>
          </a:xfrm>
          <a:custGeom>
            <a:avLst/>
            <a:gdLst/>
            <a:ahLst/>
            <a:cxnLst/>
            <a:rect l="l" t="t" r="r" b="b"/>
            <a:pathLst>
              <a:path w="1196367" h="1196367">
                <a:moveTo>
                  <a:pt x="0" y="0"/>
                </a:moveTo>
                <a:lnTo>
                  <a:pt x="1196367" y="0"/>
                </a:lnTo>
                <a:lnTo>
                  <a:pt x="1196367" y="1196367"/>
                </a:lnTo>
                <a:lnTo>
                  <a:pt x="0" y="11963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</a:blip>
            <a:stretch>
              <a:fillRect/>
            </a:stretch>
          </a:blipFill>
        </p:spPr>
        <p:txBody>
          <a:bodyPr/>
          <a:lstStyle/>
          <a:p>
            <a:endParaRPr lang="bs-Latn-B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C2154B-4155-AFD5-3F71-1BF369461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8200" y="2548467"/>
            <a:ext cx="7338033" cy="48797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72FE72-5215-6B5C-1278-DAD102334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34" y="2548467"/>
            <a:ext cx="9681244" cy="48797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166291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6330"/>
            <a:ext cx="18482389" cy="10303330"/>
            <a:chOff x="0" y="0"/>
            <a:chExt cx="8012451" cy="461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12451" cy="4616105"/>
            </a:xfrm>
            <a:custGeom>
              <a:avLst/>
              <a:gdLst/>
              <a:ahLst/>
              <a:cxnLst/>
              <a:rect l="l" t="t" r="r" b="b"/>
              <a:pathLst>
                <a:path w="8012451" h="4616105">
                  <a:moveTo>
                    <a:pt x="0" y="0"/>
                  </a:moveTo>
                  <a:lnTo>
                    <a:pt x="8012451" y="0"/>
                  </a:lnTo>
                  <a:lnTo>
                    <a:pt x="8012451" y="4616105"/>
                  </a:lnTo>
                  <a:lnTo>
                    <a:pt x="0" y="4616105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bs-Latn-BA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0"/>
            <a:ext cx="1196367" cy="1196367"/>
          </a:xfrm>
          <a:custGeom>
            <a:avLst/>
            <a:gdLst/>
            <a:ahLst/>
            <a:cxnLst/>
            <a:rect l="l" t="t" r="r" b="b"/>
            <a:pathLst>
              <a:path w="1196367" h="1196367">
                <a:moveTo>
                  <a:pt x="0" y="0"/>
                </a:moveTo>
                <a:lnTo>
                  <a:pt x="1196367" y="0"/>
                </a:lnTo>
                <a:lnTo>
                  <a:pt x="1196367" y="1196367"/>
                </a:lnTo>
                <a:lnTo>
                  <a:pt x="0" y="11963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</a:blip>
            <a:stretch>
              <a:fillRect/>
            </a:stretch>
          </a:blipFill>
        </p:spPr>
        <p:txBody>
          <a:bodyPr/>
          <a:lstStyle/>
          <a:p>
            <a:endParaRPr lang="bs-Latn-B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BEC5B1-E64F-E4D4-397B-F76F2255D710}"/>
              </a:ext>
            </a:extLst>
          </p:cNvPr>
          <p:cNvSpPr txBox="1"/>
          <p:nvPr/>
        </p:nvSpPr>
        <p:spPr>
          <a:xfrm>
            <a:off x="10666969" y="4212005"/>
            <a:ext cx="71741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5400" b="1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HVALA NA PAŽNJI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9EACD9-CB89-7B86-FC51-0FF9C14E9C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45" b="8518"/>
          <a:stretch/>
        </p:blipFill>
        <p:spPr>
          <a:xfrm>
            <a:off x="6542644" y="2400300"/>
            <a:ext cx="3438047" cy="6477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A4ACEF-CE82-3503-C7B5-FABDC6F108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4445"/>
          <a:stretch/>
        </p:blipFill>
        <p:spPr>
          <a:xfrm>
            <a:off x="990600" y="1485900"/>
            <a:ext cx="4899633" cy="801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91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4389" y="-190499"/>
            <a:ext cx="18482389" cy="10658004"/>
            <a:chOff x="0" y="0"/>
            <a:chExt cx="8012451" cy="461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12451" cy="4616105"/>
            </a:xfrm>
            <a:custGeom>
              <a:avLst/>
              <a:gdLst/>
              <a:ahLst/>
              <a:cxnLst/>
              <a:rect l="l" t="t" r="r" b="b"/>
              <a:pathLst>
                <a:path w="8012451" h="4616105">
                  <a:moveTo>
                    <a:pt x="0" y="0"/>
                  </a:moveTo>
                  <a:lnTo>
                    <a:pt x="8012451" y="0"/>
                  </a:lnTo>
                  <a:lnTo>
                    <a:pt x="8012451" y="4616105"/>
                  </a:lnTo>
                  <a:lnTo>
                    <a:pt x="0" y="4616105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bs-Latn-BA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6172200" y="1056098"/>
            <a:ext cx="8335786" cy="1012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99"/>
              </a:lnSpc>
            </a:pPr>
            <a:r>
              <a:rPr lang="bs-Latn-BA" sz="6799" spc="67" dirty="0">
                <a:solidFill>
                  <a:srgbClr val="1C7378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ELEKTROLITI</a:t>
            </a:r>
            <a:endParaRPr lang="en-US" sz="6799" spc="67" dirty="0">
              <a:solidFill>
                <a:srgbClr val="1C7378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519836" y="3944620"/>
            <a:ext cx="14939364" cy="5466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20419" lvl="1" indent="-410209" algn="l">
              <a:lnSpc>
                <a:spcPts val="5319"/>
              </a:lnSpc>
              <a:buFont typeface="Arial"/>
              <a:buChar char="•"/>
            </a:pPr>
            <a:endParaRPr lang="en-US" sz="3799" dirty="0">
              <a:solidFill>
                <a:srgbClr val="1C7378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" name="Freeform 6"/>
          <p:cNvSpPr/>
          <p:nvPr/>
        </p:nvSpPr>
        <p:spPr>
          <a:xfrm rot="8245086">
            <a:off x="14734869" y="-22545"/>
            <a:ext cx="2857657" cy="3169294"/>
          </a:xfrm>
          <a:custGeom>
            <a:avLst/>
            <a:gdLst/>
            <a:ahLst/>
            <a:cxnLst/>
            <a:rect l="l" t="t" r="r" b="b"/>
            <a:pathLst>
              <a:path w="4857299" h="4724827">
                <a:moveTo>
                  <a:pt x="0" y="0"/>
                </a:moveTo>
                <a:lnTo>
                  <a:pt x="4857299" y="0"/>
                </a:lnTo>
                <a:lnTo>
                  <a:pt x="4857299" y="4724827"/>
                </a:lnTo>
                <a:lnTo>
                  <a:pt x="0" y="47248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s-Latn-BA"/>
          </a:p>
        </p:txBody>
      </p:sp>
      <p:sp>
        <p:nvSpPr>
          <p:cNvPr id="7" name="Freeform 7"/>
          <p:cNvSpPr/>
          <p:nvPr/>
        </p:nvSpPr>
        <p:spPr>
          <a:xfrm>
            <a:off x="0" y="0"/>
            <a:ext cx="1196367" cy="1196367"/>
          </a:xfrm>
          <a:custGeom>
            <a:avLst/>
            <a:gdLst/>
            <a:ahLst/>
            <a:cxnLst/>
            <a:rect l="l" t="t" r="r" b="b"/>
            <a:pathLst>
              <a:path w="1196367" h="1196367">
                <a:moveTo>
                  <a:pt x="0" y="0"/>
                </a:moveTo>
                <a:lnTo>
                  <a:pt x="1196367" y="0"/>
                </a:lnTo>
                <a:lnTo>
                  <a:pt x="1196367" y="1196367"/>
                </a:lnTo>
                <a:lnTo>
                  <a:pt x="0" y="11963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7000"/>
            </a:blip>
            <a:stretch>
              <a:fillRect/>
            </a:stretch>
          </a:blipFill>
        </p:spPr>
        <p:txBody>
          <a:bodyPr/>
          <a:lstStyle/>
          <a:p>
            <a:endParaRPr lang="bs-Latn-B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9720B2-14D8-1A57-9535-C302ECFF5D87}"/>
              </a:ext>
            </a:extLst>
          </p:cNvPr>
          <p:cNvSpPr txBox="1"/>
          <p:nvPr/>
        </p:nvSpPr>
        <p:spPr>
          <a:xfrm>
            <a:off x="914400" y="3140533"/>
            <a:ext cx="16230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bs-Latn-BA" sz="4000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Elektroliti su električki nabijeni minerali otopljeni u tjelesnim tekućinama koji održavaju </a:t>
            </a:r>
            <a:r>
              <a:rPr lang="bs-Latn-BA" sz="4000" b="1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nervne i mišićne funkcije tijela.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bs-Latn-BA" sz="4000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Postoje različite vrste elektrolita; </a:t>
            </a:r>
            <a:r>
              <a:rPr lang="bs-Latn-BA" sz="4000" b="1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natrij, kalij i hlorid </a:t>
            </a:r>
            <a:r>
              <a:rPr lang="bs-Latn-BA" sz="4000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igraju značajnu ulogu u ćelijskoj homeostazi, zajedno s </a:t>
            </a:r>
            <a:r>
              <a:rPr lang="bs-Latn-BA" sz="4000" b="1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kalcijem, magnezijem, fosfatom i bikarbonatom.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bs-Latn-BA" sz="4000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Disbalans elektrolita </a:t>
            </a:r>
            <a:r>
              <a:rPr lang="bs-Latn-BA" sz="4000" b="1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uzrokuju različita stanja i lijekovi </a:t>
            </a:r>
            <a:r>
              <a:rPr lang="bs-Latn-BA" sz="4000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koji ometaju prirodnu ravnotežu tekućine u tijelu.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4389" y="-16330"/>
            <a:ext cx="18482389" cy="10303330"/>
            <a:chOff x="0" y="0"/>
            <a:chExt cx="8012451" cy="461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12451" cy="4616105"/>
            </a:xfrm>
            <a:custGeom>
              <a:avLst/>
              <a:gdLst/>
              <a:ahLst/>
              <a:cxnLst/>
              <a:rect l="l" t="t" r="r" b="b"/>
              <a:pathLst>
                <a:path w="8012451" h="4616105">
                  <a:moveTo>
                    <a:pt x="0" y="0"/>
                  </a:moveTo>
                  <a:lnTo>
                    <a:pt x="8012451" y="0"/>
                  </a:lnTo>
                  <a:lnTo>
                    <a:pt x="8012451" y="4616105"/>
                  </a:lnTo>
                  <a:lnTo>
                    <a:pt x="0" y="4616105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bs-Latn-BA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514600" y="495483"/>
            <a:ext cx="13811143" cy="1012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99"/>
              </a:lnSpc>
            </a:pPr>
            <a:r>
              <a:rPr lang="bs-Latn-BA" sz="6799" spc="67" dirty="0">
                <a:solidFill>
                  <a:srgbClr val="1C7378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HIPONATRIJEMIJA Na&lt;135 mmol/l</a:t>
            </a:r>
            <a:endParaRPr lang="en-US" sz="6799" spc="67" dirty="0">
              <a:solidFill>
                <a:srgbClr val="1C7378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1196367" cy="1196367"/>
          </a:xfrm>
          <a:custGeom>
            <a:avLst/>
            <a:gdLst/>
            <a:ahLst/>
            <a:cxnLst/>
            <a:rect l="l" t="t" r="r" b="b"/>
            <a:pathLst>
              <a:path w="1196367" h="1196367">
                <a:moveTo>
                  <a:pt x="0" y="0"/>
                </a:moveTo>
                <a:lnTo>
                  <a:pt x="1196367" y="0"/>
                </a:lnTo>
                <a:lnTo>
                  <a:pt x="1196367" y="1196367"/>
                </a:lnTo>
                <a:lnTo>
                  <a:pt x="0" y="11963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</a:blip>
            <a:stretch>
              <a:fillRect/>
            </a:stretch>
          </a:blipFill>
        </p:spPr>
        <p:txBody>
          <a:bodyPr/>
          <a:lstStyle/>
          <a:p>
            <a:endParaRPr lang="bs-Latn-B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10CF95-88AF-A4E5-DE10-8C5AC6BAF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627" y="1996103"/>
            <a:ext cx="12734745" cy="73383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100" y="-16330"/>
            <a:ext cx="18482389" cy="10303330"/>
            <a:chOff x="0" y="0"/>
            <a:chExt cx="8012451" cy="461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12451" cy="4616105"/>
            </a:xfrm>
            <a:custGeom>
              <a:avLst/>
              <a:gdLst/>
              <a:ahLst/>
              <a:cxnLst/>
              <a:rect l="l" t="t" r="r" b="b"/>
              <a:pathLst>
                <a:path w="8012451" h="4616105">
                  <a:moveTo>
                    <a:pt x="0" y="0"/>
                  </a:moveTo>
                  <a:lnTo>
                    <a:pt x="8012451" y="0"/>
                  </a:lnTo>
                  <a:lnTo>
                    <a:pt x="8012451" y="4616105"/>
                  </a:lnTo>
                  <a:lnTo>
                    <a:pt x="0" y="4616105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bs-Latn-BA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133600" y="466975"/>
            <a:ext cx="12649199" cy="1012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99"/>
              </a:lnSpc>
            </a:pPr>
            <a:r>
              <a:rPr lang="bs-Latn-BA" sz="6799" spc="67" dirty="0">
                <a:solidFill>
                  <a:srgbClr val="1C7378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HIPONATRIJEMIJA - TRETMAN</a:t>
            </a:r>
            <a:endParaRPr lang="en-US" sz="6799" spc="67" dirty="0">
              <a:solidFill>
                <a:srgbClr val="1C7378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1196367" cy="1196367"/>
          </a:xfrm>
          <a:custGeom>
            <a:avLst/>
            <a:gdLst/>
            <a:ahLst/>
            <a:cxnLst/>
            <a:rect l="l" t="t" r="r" b="b"/>
            <a:pathLst>
              <a:path w="1196367" h="1196367">
                <a:moveTo>
                  <a:pt x="0" y="0"/>
                </a:moveTo>
                <a:lnTo>
                  <a:pt x="1196367" y="0"/>
                </a:lnTo>
                <a:lnTo>
                  <a:pt x="1196367" y="1196367"/>
                </a:lnTo>
                <a:lnTo>
                  <a:pt x="0" y="11963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</a:blip>
            <a:stretch>
              <a:fillRect/>
            </a:stretch>
          </a:blipFill>
        </p:spPr>
        <p:txBody>
          <a:bodyPr/>
          <a:lstStyle/>
          <a:p>
            <a:endParaRPr lang="bs-Latn-B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D30C86-9121-484B-0CB4-65AE8DE55E1F}"/>
              </a:ext>
            </a:extLst>
          </p:cNvPr>
          <p:cNvSpPr txBox="1"/>
          <p:nvPr/>
        </p:nvSpPr>
        <p:spPr>
          <a:xfrm>
            <a:off x="1600200" y="1945931"/>
            <a:ext cx="139446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bs-Latn-BA" sz="3200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Brzina korekcije zavisi od dužine trajanja hiponatremije i težine simptoma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bs-Latn-BA" sz="3200" b="1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IZBJEGAVATI PREREVNOSNU KOREKCIJU </a:t>
            </a:r>
            <a:r>
              <a:rPr lang="bs-Latn-BA" sz="3200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- dovodi do dehidracije moždanih ćelija i razvoja sindroma osmotske demijelinizacije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bs-Latn-BA" sz="3200" b="1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Korigirati najviše do 10 </a:t>
            </a:r>
            <a:r>
              <a:rPr lang="bs-Latn-BA" sz="3200" b="1" i="0" dirty="0">
                <a:solidFill>
                  <a:schemeClr val="accent5">
                    <a:lumMod val="75000"/>
                  </a:schemeClr>
                </a:solidFill>
                <a:effectLst/>
                <a:latin typeface="Proxima Nova" panose="020B0604020202020204" charset="0"/>
              </a:rPr>
              <a:t>mEq/24h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bs-Latn-BA" sz="3200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Asimptomatičan pacijent: </a:t>
            </a:r>
          </a:p>
          <a:p>
            <a:r>
              <a:rPr lang="bs-Latn-BA" sz="3200" b="1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    </a:t>
            </a:r>
            <a:r>
              <a:rPr lang="en-GB" sz="3200" b="1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NaCl 3% 50 ml IV bolus </a:t>
            </a:r>
            <a:r>
              <a:rPr lang="bs-Latn-BA" sz="3200" b="1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tokom</a:t>
            </a:r>
            <a:r>
              <a:rPr lang="en-GB" sz="3200" b="1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 5 </a:t>
            </a:r>
            <a:r>
              <a:rPr lang="en-GB" sz="3200" b="1" dirty="0" err="1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minut</a:t>
            </a:r>
            <a:r>
              <a:rPr lang="bs-Latn-BA" sz="3200" b="1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a</a:t>
            </a:r>
            <a:endParaRPr lang="en-GB" sz="3200" b="1" dirty="0">
              <a:solidFill>
                <a:schemeClr val="accent5">
                  <a:lumMod val="75000"/>
                </a:schemeClr>
              </a:solidFill>
              <a:latin typeface="Proxima Nova" panose="020B06040202020202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bs-Latn-BA" sz="3200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Simptomatičan pacijent: </a:t>
            </a:r>
          </a:p>
          <a:p>
            <a:r>
              <a:rPr lang="bs-Latn-BA" sz="3200" b="1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    </a:t>
            </a:r>
            <a:r>
              <a:rPr lang="en-GB" sz="3200" b="1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NaCl 3% 100 ml IV </a:t>
            </a:r>
            <a:r>
              <a:rPr lang="bs-Latn-BA" sz="3200" b="1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tokom</a:t>
            </a:r>
            <a:r>
              <a:rPr lang="en-GB" sz="3200" b="1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 10 </a:t>
            </a:r>
            <a:r>
              <a:rPr lang="en-GB" sz="3200" b="1" dirty="0" err="1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minut</a:t>
            </a:r>
            <a:r>
              <a:rPr lang="bs-Latn-BA" sz="3200" b="1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bs-Latn-BA" sz="3200" b="1" dirty="0">
              <a:solidFill>
                <a:schemeClr val="accent5">
                  <a:lumMod val="75000"/>
                </a:schemeClr>
              </a:solidFill>
              <a:latin typeface="Proxima Nova" panose="020B06040202020202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bs-Latn-BA" sz="3200" dirty="0">
              <a:solidFill>
                <a:schemeClr val="accent5">
                  <a:lumMod val="75000"/>
                </a:schemeClr>
              </a:solidFill>
              <a:latin typeface="Proxima Nova" panose="020B0604020202020204" charset="0"/>
            </a:endParaRPr>
          </a:p>
          <a:p>
            <a:endParaRPr lang="bs-Latn-BA" sz="3200" dirty="0">
              <a:latin typeface="Proxima Nova" panose="020B060402020202020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653A99-A41D-B903-03B3-E69F2AFCC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6075861"/>
            <a:ext cx="6875767" cy="37441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9626DB-C077-FC27-C4B6-DA5AD6B1B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6293" y="5143500"/>
            <a:ext cx="1967591" cy="29592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D8EDE1-157B-21EC-EF71-076EE1326A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0" y="6051220"/>
            <a:ext cx="2622523" cy="37959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F4BC73-FF84-BBA7-2734-0D40F9206AE4}"/>
              </a:ext>
            </a:extLst>
          </p:cNvPr>
          <p:cNvSpPr txBox="1"/>
          <p:nvPr/>
        </p:nvSpPr>
        <p:spPr>
          <a:xfrm>
            <a:off x="12076452" y="4185961"/>
            <a:ext cx="52879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roxima Nova" panose="020B0604020202020204" charset="0"/>
                <a:cs typeface="Nachlieli CLM" panose="02000603000000000000" pitchFamily="50" charset="-79"/>
              </a:rPr>
              <a:t>Savjet:</a:t>
            </a:r>
          </a:p>
          <a:p>
            <a:r>
              <a:rPr lang="bs-Latn-BA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roxima Nova" panose="020B0604020202020204" charset="0"/>
                <a:cs typeface="Nachlieli CLM" panose="02000603000000000000" pitchFamily="50" charset="-79"/>
              </a:rPr>
              <a:t>50 ml 10% NaCl kombinovati sa 450ml Aqua destilata, rezultat je 500 ml 3% NaCl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01C445-01B8-CDB3-0E52-29829D4B57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21980" y="6232170"/>
            <a:ext cx="1967592" cy="187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27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195" y="0"/>
            <a:ext cx="18482389" cy="10303330"/>
            <a:chOff x="0" y="0"/>
            <a:chExt cx="8012451" cy="461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12451" cy="4616105"/>
            </a:xfrm>
            <a:custGeom>
              <a:avLst/>
              <a:gdLst/>
              <a:ahLst/>
              <a:cxnLst/>
              <a:rect l="l" t="t" r="r" b="b"/>
              <a:pathLst>
                <a:path w="8012451" h="4616105">
                  <a:moveTo>
                    <a:pt x="0" y="0"/>
                  </a:moveTo>
                  <a:lnTo>
                    <a:pt x="8012451" y="0"/>
                  </a:lnTo>
                  <a:lnTo>
                    <a:pt x="8012451" y="4616105"/>
                  </a:lnTo>
                  <a:lnTo>
                    <a:pt x="0" y="4616105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bs-Latn-BA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676400" y="835979"/>
            <a:ext cx="15163800" cy="1012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99"/>
              </a:lnSpc>
            </a:pPr>
            <a:r>
              <a:rPr lang="bs-Latn-BA" sz="6799" spc="67" dirty="0">
                <a:solidFill>
                  <a:srgbClr val="1C7378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HIPERNATRIJEMIJA – Na&gt;150mmol/l</a:t>
            </a:r>
            <a:endParaRPr lang="en-US" sz="6799" spc="67" dirty="0">
              <a:solidFill>
                <a:srgbClr val="1C7378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1196367" cy="1196367"/>
          </a:xfrm>
          <a:custGeom>
            <a:avLst/>
            <a:gdLst/>
            <a:ahLst/>
            <a:cxnLst/>
            <a:rect l="l" t="t" r="r" b="b"/>
            <a:pathLst>
              <a:path w="1196367" h="1196367">
                <a:moveTo>
                  <a:pt x="0" y="0"/>
                </a:moveTo>
                <a:lnTo>
                  <a:pt x="1196367" y="0"/>
                </a:lnTo>
                <a:lnTo>
                  <a:pt x="1196367" y="1196367"/>
                </a:lnTo>
                <a:lnTo>
                  <a:pt x="0" y="11963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</a:blip>
            <a:stretch>
              <a:fillRect/>
            </a:stretch>
          </a:blipFill>
        </p:spPr>
        <p:txBody>
          <a:bodyPr/>
          <a:lstStyle/>
          <a:p>
            <a:endParaRPr lang="bs-Latn-B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16AF61-8CDF-C145-2732-5A063F7B931C}"/>
              </a:ext>
            </a:extLst>
          </p:cNvPr>
          <p:cNvSpPr txBox="1"/>
          <p:nvPr/>
        </p:nvSpPr>
        <p:spPr>
          <a:xfrm>
            <a:off x="1676400" y="2476500"/>
            <a:ext cx="144018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bs-Latn-BA" sz="3600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Pretjerani gubitak vode: proliv, povraćanje, znojenje, povećana diureza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bs-Latn-BA" sz="3600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Nedovoljni unos vode: izmjenjen mentalni status, izgubljen osjećaj žeđi (stari ljudi, slabo pokretni, zapušteni pacijenti)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bs-Latn-BA" sz="3600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Jatrogeno usljed pretjeranog unosa soli: pretjerana korekcija hipertonom otopinom, previše soli u ishrani, pijenje morske vode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bs-Latn-BA" sz="3600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Pretjerana reapsorpcija soli od strane bubrega: primarni hiperaldosteronizam, Cushing sy.</a:t>
            </a:r>
          </a:p>
          <a:p>
            <a:endParaRPr lang="bs-Latn-BA" sz="3600" dirty="0">
              <a:solidFill>
                <a:schemeClr val="accent5">
                  <a:lumMod val="75000"/>
                </a:schemeClr>
              </a:solidFill>
              <a:latin typeface="Proxima Nova" panose="020B060402020202020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bs-Latn-BA" sz="3600" b="1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Manifestuje se neurološkim simptomima, konfuzija, letargija, različitog nivoa poremećaja svjesti sve do kome</a:t>
            </a:r>
          </a:p>
        </p:txBody>
      </p:sp>
    </p:spTree>
    <p:extLst>
      <p:ext uri="{BB962C8B-B14F-4D97-AF65-F5344CB8AC3E}">
        <p14:creationId xmlns:p14="http://schemas.microsoft.com/office/powerpoint/2010/main" val="2036197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4389" y="-16330"/>
            <a:ext cx="18482389" cy="10303330"/>
            <a:chOff x="0" y="0"/>
            <a:chExt cx="8012451" cy="461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12451" cy="4616105"/>
            </a:xfrm>
            <a:custGeom>
              <a:avLst/>
              <a:gdLst/>
              <a:ahLst/>
              <a:cxnLst/>
              <a:rect l="l" t="t" r="r" b="b"/>
              <a:pathLst>
                <a:path w="8012451" h="4616105">
                  <a:moveTo>
                    <a:pt x="0" y="0"/>
                  </a:moveTo>
                  <a:lnTo>
                    <a:pt x="8012451" y="0"/>
                  </a:lnTo>
                  <a:lnTo>
                    <a:pt x="8012451" y="4616105"/>
                  </a:lnTo>
                  <a:lnTo>
                    <a:pt x="0" y="4616105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bs-Latn-BA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3048000" y="524296"/>
            <a:ext cx="14249400" cy="1012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99"/>
              </a:lnSpc>
            </a:pPr>
            <a:r>
              <a:rPr lang="bs-Latn-BA" sz="6799" spc="67" dirty="0">
                <a:solidFill>
                  <a:srgbClr val="1C7378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HIPERNATREMIJA – TRETMAN</a:t>
            </a:r>
            <a:endParaRPr lang="en-US" sz="6799" spc="67" dirty="0">
              <a:solidFill>
                <a:srgbClr val="1C7378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1196367" cy="1196367"/>
          </a:xfrm>
          <a:custGeom>
            <a:avLst/>
            <a:gdLst/>
            <a:ahLst/>
            <a:cxnLst/>
            <a:rect l="l" t="t" r="r" b="b"/>
            <a:pathLst>
              <a:path w="1196367" h="1196367">
                <a:moveTo>
                  <a:pt x="0" y="0"/>
                </a:moveTo>
                <a:lnTo>
                  <a:pt x="1196367" y="0"/>
                </a:lnTo>
                <a:lnTo>
                  <a:pt x="1196367" y="1196367"/>
                </a:lnTo>
                <a:lnTo>
                  <a:pt x="0" y="11963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</a:blip>
            <a:stretch>
              <a:fillRect/>
            </a:stretch>
          </a:blipFill>
        </p:spPr>
        <p:txBody>
          <a:bodyPr/>
          <a:lstStyle/>
          <a:p>
            <a:endParaRPr lang="bs-Latn-B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057B9C-221E-EF99-6011-922C27905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228" y="2026061"/>
            <a:ext cx="11216843" cy="75687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967AE1-48C8-C268-C788-2EDBBDEFF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1947" y="2324100"/>
            <a:ext cx="3176591" cy="31765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B28C19-4105-7CDC-8619-3D2CE4450B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68677" y="3874295"/>
            <a:ext cx="2466118" cy="37144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2C6822-3E80-8FC2-6D59-B697B0268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21948" y="5810421"/>
            <a:ext cx="3176590" cy="317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36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4389" y="-16330"/>
            <a:ext cx="18482389" cy="10303330"/>
            <a:chOff x="0" y="0"/>
            <a:chExt cx="8012451" cy="461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12451" cy="4616105"/>
            </a:xfrm>
            <a:custGeom>
              <a:avLst/>
              <a:gdLst/>
              <a:ahLst/>
              <a:cxnLst/>
              <a:rect l="l" t="t" r="r" b="b"/>
              <a:pathLst>
                <a:path w="8012451" h="4616105">
                  <a:moveTo>
                    <a:pt x="0" y="0"/>
                  </a:moveTo>
                  <a:lnTo>
                    <a:pt x="8012451" y="0"/>
                  </a:lnTo>
                  <a:lnTo>
                    <a:pt x="8012451" y="4616105"/>
                  </a:lnTo>
                  <a:lnTo>
                    <a:pt x="0" y="4616105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bs-Latn-BA" dirty="0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653566" y="672026"/>
            <a:ext cx="13662634" cy="1012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99"/>
              </a:lnSpc>
            </a:pPr>
            <a:r>
              <a:rPr lang="bs-Latn-BA" sz="6799" spc="67" dirty="0">
                <a:solidFill>
                  <a:srgbClr val="1C7378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HIPERKALEMIJA – K&gt; 5.5 mmol/L</a:t>
            </a:r>
            <a:endParaRPr lang="en-US" sz="6799" spc="67" dirty="0">
              <a:solidFill>
                <a:srgbClr val="1C7378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1196367" cy="1196367"/>
          </a:xfrm>
          <a:custGeom>
            <a:avLst/>
            <a:gdLst/>
            <a:ahLst/>
            <a:cxnLst/>
            <a:rect l="l" t="t" r="r" b="b"/>
            <a:pathLst>
              <a:path w="1196367" h="1196367">
                <a:moveTo>
                  <a:pt x="0" y="0"/>
                </a:moveTo>
                <a:lnTo>
                  <a:pt x="1196367" y="0"/>
                </a:lnTo>
                <a:lnTo>
                  <a:pt x="1196367" y="1196367"/>
                </a:lnTo>
                <a:lnTo>
                  <a:pt x="0" y="11963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</a:blip>
            <a:stretch>
              <a:fillRect/>
            </a:stretch>
          </a:blipFill>
        </p:spPr>
        <p:txBody>
          <a:bodyPr/>
          <a:lstStyle/>
          <a:p>
            <a:endParaRPr lang="bs-Latn-B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CDD4ED-8DEB-3E20-9A34-CD4713E2DF82}"/>
              </a:ext>
            </a:extLst>
          </p:cNvPr>
          <p:cNvSpPr txBox="1"/>
          <p:nvPr/>
        </p:nvSpPr>
        <p:spPr>
          <a:xfrm>
            <a:off x="592740" y="2052424"/>
            <a:ext cx="14325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3600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Uzroci: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bs-Latn-BA" sz="3600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Bubrežno zatajenje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bs-Latn-BA" sz="3600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Lijekovi ( B blokatori, ACE inhibitori, </a:t>
            </a:r>
          </a:p>
          <a:p>
            <a:r>
              <a:rPr lang="bs-Latn-BA" sz="3600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     ARB, diuretici koji štede kalij)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bs-Latn-BA" sz="3600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Hiperglikemija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bs-Latn-BA" sz="3600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Acidoza, Adisonova bolest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bs-Latn-BA" sz="3600" dirty="0">
                <a:solidFill>
                  <a:schemeClr val="accent5">
                    <a:lumMod val="75000"/>
                  </a:schemeClr>
                </a:solidFill>
                <a:latin typeface="Proxima Nova" panose="020B0604020202020204" charset="0"/>
              </a:rPr>
              <a:t>Masivna hemoliza, sepsa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bs-Latn-BA" sz="3600" dirty="0">
              <a:solidFill>
                <a:schemeClr val="accent5">
                  <a:lumMod val="75000"/>
                </a:schemeClr>
              </a:solidFill>
              <a:latin typeface="Proxima Nova" panose="020B060402020202020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2D0476-D03A-3B40-F0E7-BF78DF321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7164" y="2372390"/>
            <a:ext cx="9226444" cy="69198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77C0E1-9207-5DF7-0485-64489A4D9D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696" b="15023"/>
          <a:stretch/>
        </p:blipFill>
        <p:spPr>
          <a:xfrm>
            <a:off x="483883" y="6253987"/>
            <a:ext cx="7910415" cy="303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895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4389" y="-16329"/>
            <a:ext cx="18482389" cy="10303330"/>
            <a:chOff x="0" y="0"/>
            <a:chExt cx="8012451" cy="461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12451" cy="4616105"/>
            </a:xfrm>
            <a:custGeom>
              <a:avLst/>
              <a:gdLst/>
              <a:ahLst/>
              <a:cxnLst/>
              <a:rect l="l" t="t" r="r" b="b"/>
              <a:pathLst>
                <a:path w="8012451" h="4616105">
                  <a:moveTo>
                    <a:pt x="0" y="0"/>
                  </a:moveTo>
                  <a:lnTo>
                    <a:pt x="8012451" y="0"/>
                  </a:lnTo>
                  <a:lnTo>
                    <a:pt x="8012451" y="4616105"/>
                  </a:lnTo>
                  <a:lnTo>
                    <a:pt x="0" y="4616105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bs-Latn-BA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3276600" y="556034"/>
            <a:ext cx="12115800" cy="1012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99"/>
              </a:lnSpc>
            </a:pPr>
            <a:r>
              <a:rPr lang="bs-Latn-BA" sz="6799" spc="67" dirty="0">
                <a:solidFill>
                  <a:srgbClr val="1C7378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HIPERKALEMIJA -TRETMAN</a:t>
            </a:r>
            <a:endParaRPr lang="en-US" sz="6799" spc="67" dirty="0">
              <a:solidFill>
                <a:srgbClr val="1C7378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1196367" cy="1196367"/>
          </a:xfrm>
          <a:custGeom>
            <a:avLst/>
            <a:gdLst/>
            <a:ahLst/>
            <a:cxnLst/>
            <a:rect l="l" t="t" r="r" b="b"/>
            <a:pathLst>
              <a:path w="1196367" h="1196367">
                <a:moveTo>
                  <a:pt x="0" y="0"/>
                </a:moveTo>
                <a:lnTo>
                  <a:pt x="1196367" y="0"/>
                </a:lnTo>
                <a:lnTo>
                  <a:pt x="1196367" y="1196367"/>
                </a:lnTo>
                <a:lnTo>
                  <a:pt x="0" y="11963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</a:blip>
            <a:stretch>
              <a:fillRect/>
            </a:stretch>
          </a:blipFill>
        </p:spPr>
        <p:txBody>
          <a:bodyPr/>
          <a:lstStyle/>
          <a:p>
            <a:endParaRPr lang="bs-Latn-B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3833FE-0D62-3704-EB27-9A14D5939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995846"/>
            <a:ext cx="7205663" cy="76331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81EC55-B353-ACD6-CDF7-4CA10AA53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1581731"/>
            <a:ext cx="7205663" cy="870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5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4389" y="-16329"/>
            <a:ext cx="18482389" cy="10303330"/>
            <a:chOff x="0" y="0"/>
            <a:chExt cx="8012451" cy="461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12451" cy="4616105"/>
            </a:xfrm>
            <a:custGeom>
              <a:avLst/>
              <a:gdLst/>
              <a:ahLst/>
              <a:cxnLst/>
              <a:rect l="l" t="t" r="r" b="b"/>
              <a:pathLst>
                <a:path w="8012451" h="4616105">
                  <a:moveTo>
                    <a:pt x="0" y="0"/>
                  </a:moveTo>
                  <a:lnTo>
                    <a:pt x="8012451" y="0"/>
                  </a:lnTo>
                  <a:lnTo>
                    <a:pt x="8012451" y="4616105"/>
                  </a:lnTo>
                  <a:lnTo>
                    <a:pt x="0" y="4616105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bs-Latn-BA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438400" y="446134"/>
            <a:ext cx="14325600" cy="1012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99"/>
              </a:lnSpc>
            </a:pPr>
            <a:r>
              <a:rPr lang="bs-Latn-BA" sz="6799" spc="67" dirty="0">
                <a:solidFill>
                  <a:srgbClr val="1C7378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HIPOKALEMIJA – K&lt;3.5 mmol/l</a:t>
            </a:r>
            <a:endParaRPr lang="en-US" sz="6799" spc="67" dirty="0">
              <a:solidFill>
                <a:srgbClr val="1C7378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1196367" cy="1196367"/>
          </a:xfrm>
          <a:custGeom>
            <a:avLst/>
            <a:gdLst/>
            <a:ahLst/>
            <a:cxnLst/>
            <a:rect l="l" t="t" r="r" b="b"/>
            <a:pathLst>
              <a:path w="1196367" h="1196367">
                <a:moveTo>
                  <a:pt x="0" y="0"/>
                </a:moveTo>
                <a:lnTo>
                  <a:pt x="1196367" y="0"/>
                </a:lnTo>
                <a:lnTo>
                  <a:pt x="1196367" y="1196367"/>
                </a:lnTo>
                <a:lnTo>
                  <a:pt x="0" y="11963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</a:blip>
            <a:stretch>
              <a:fillRect/>
            </a:stretch>
          </a:blipFill>
        </p:spPr>
        <p:txBody>
          <a:bodyPr/>
          <a:lstStyle/>
          <a:p>
            <a:endParaRPr lang="bs-Latn-B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F7CA60-0B43-D970-E43A-F0BF427A7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009" y="1907905"/>
            <a:ext cx="13857591" cy="779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63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</TotalTime>
  <Words>488</Words>
  <Application>Microsoft Office PowerPoint</Application>
  <PresentationFormat>Custom</PresentationFormat>
  <Paragraphs>65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Calibri</vt:lpstr>
      <vt:lpstr>Proxima Nova</vt:lpstr>
      <vt:lpstr>Proxima Nova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Orange Blue Creative Healthcare Facility Presentation</dc:title>
  <cp:lastModifiedBy>Minela Becirovic</cp:lastModifiedBy>
  <cp:revision>8</cp:revision>
  <dcterms:created xsi:type="dcterms:W3CDTF">2006-08-16T00:00:00Z</dcterms:created>
  <dcterms:modified xsi:type="dcterms:W3CDTF">2024-09-22T10:17:47Z</dcterms:modified>
  <dc:identifier>DAGOfRP0YZk</dc:identifier>
</cp:coreProperties>
</file>